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50" autoAdjust="0"/>
    <p:restoredTop sz="94660"/>
  </p:normalViewPr>
  <p:slideViewPr>
    <p:cSldViewPr>
      <p:cViewPr varScale="1">
        <p:scale>
          <a:sx n="64" d="100"/>
          <a:sy n="64" d="100"/>
        </p:scale>
        <p:origin x="-1364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4B82-2A1C-4585-93BE-9B1BE220F9E0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E576ECC-CB2E-4B4D-9E61-A414B9052A0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4B82-2A1C-4585-93BE-9B1BE220F9E0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6ECC-CB2E-4B4D-9E61-A414B9052A0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E576ECC-CB2E-4B4D-9E61-A414B9052A0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4B82-2A1C-4585-93BE-9B1BE220F9E0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4B82-2A1C-4585-93BE-9B1BE220F9E0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E576ECC-CB2E-4B4D-9E61-A414B9052A0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4B82-2A1C-4585-93BE-9B1BE220F9E0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E576ECC-CB2E-4B4D-9E61-A414B9052A0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264B82-2A1C-4585-93BE-9B1BE220F9E0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76ECC-CB2E-4B4D-9E61-A414B9052A0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4B82-2A1C-4585-93BE-9B1BE220F9E0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E576ECC-CB2E-4B4D-9E61-A414B9052A0A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4B82-2A1C-4585-93BE-9B1BE220F9E0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E576ECC-CB2E-4B4D-9E61-A414B9052A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4B82-2A1C-4585-93BE-9B1BE220F9E0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E576ECC-CB2E-4B4D-9E61-A414B9052A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E576ECC-CB2E-4B4D-9E61-A414B9052A0A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4B82-2A1C-4585-93BE-9B1BE220F9E0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E576ECC-CB2E-4B4D-9E61-A414B9052A0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264B82-2A1C-4585-93BE-9B1BE220F9E0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264B82-2A1C-4585-93BE-9B1BE220F9E0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E576ECC-CB2E-4B4D-9E61-A414B9052A0A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TYPES OF MONEY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1. Commodity 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en-US" b="1" dirty="0" smtClean="0"/>
              <a:t>Commodity money</a:t>
            </a:r>
            <a:r>
              <a:rPr lang="en-US" dirty="0" smtClean="0"/>
              <a:t> is the earliest form of money. It consists of goods that have </a:t>
            </a:r>
            <a:r>
              <a:rPr lang="en-US" b="1" dirty="0" smtClean="0"/>
              <a:t>intrinsic value</a:t>
            </a:r>
            <a:r>
              <a:rPr lang="en-US" dirty="0" smtClean="0"/>
              <a:t> and can be used directly for consumption as well as for exchange.</a:t>
            </a:r>
          </a:p>
          <a:p>
            <a:pPr algn="just">
              <a:buNone/>
            </a:pPr>
            <a:r>
              <a:rPr lang="en-US" b="1" dirty="0" smtClean="0"/>
              <a:t>Characteristics</a:t>
            </a:r>
          </a:p>
          <a:p>
            <a:pPr algn="just"/>
            <a:r>
              <a:rPr lang="en-US" dirty="0" smtClean="0"/>
              <a:t>Has </a:t>
            </a:r>
            <a:r>
              <a:rPr lang="en-US" b="1" dirty="0" smtClean="0"/>
              <a:t>intrinsic value</a:t>
            </a:r>
            <a:r>
              <a:rPr lang="en-US" dirty="0" smtClean="0"/>
              <a:t> (value in itself).</a:t>
            </a:r>
          </a:p>
          <a:p>
            <a:pPr algn="just"/>
            <a:r>
              <a:rPr lang="en-US" dirty="0" smtClean="0"/>
              <a:t>Accepted as money because people desire the commodity.</a:t>
            </a:r>
          </a:p>
          <a:p>
            <a:pPr algn="just"/>
            <a:r>
              <a:rPr lang="en-US" dirty="0" smtClean="0"/>
              <a:t>Limited supply and sometimes difficult to store.</a:t>
            </a:r>
          </a:p>
          <a:p>
            <a:pPr algn="just">
              <a:buNone/>
            </a:pPr>
            <a:r>
              <a:rPr lang="en-US" b="1" dirty="0" smtClean="0"/>
              <a:t>Examples</a:t>
            </a:r>
          </a:p>
          <a:p>
            <a:pPr algn="just"/>
            <a:r>
              <a:rPr lang="en-US" dirty="0" smtClean="0"/>
              <a:t>Gold</a:t>
            </a:r>
          </a:p>
          <a:p>
            <a:pPr algn="just"/>
            <a:r>
              <a:rPr lang="en-US" dirty="0" smtClean="0"/>
              <a:t>Silver</a:t>
            </a:r>
          </a:p>
          <a:p>
            <a:pPr algn="just"/>
            <a:r>
              <a:rPr lang="en-US" dirty="0" smtClean="0"/>
              <a:t>Salt</a:t>
            </a:r>
          </a:p>
          <a:p>
            <a:pPr algn="just"/>
            <a:r>
              <a:rPr lang="en-US" dirty="0" smtClean="0"/>
              <a:t>Cattle</a:t>
            </a:r>
          </a:p>
          <a:p>
            <a:pPr algn="just"/>
            <a:r>
              <a:rPr lang="en-US" dirty="0" smtClean="0"/>
              <a:t>Grains</a:t>
            </a:r>
          </a:p>
          <a:p>
            <a:pPr algn="just">
              <a:buNone/>
            </a:pPr>
            <a:r>
              <a:rPr lang="en-US" b="1" dirty="0" smtClean="0"/>
              <a:t>Advantages</a:t>
            </a:r>
          </a:p>
          <a:p>
            <a:pPr algn="just"/>
            <a:r>
              <a:rPr lang="en-US" dirty="0" smtClean="0"/>
              <a:t>Has real value and is widely trusted.</a:t>
            </a:r>
          </a:p>
          <a:p>
            <a:pPr algn="just"/>
            <a:r>
              <a:rPr lang="en-US" dirty="0" smtClean="0"/>
              <a:t>Cannot easily lose value suddenly.</a:t>
            </a:r>
          </a:p>
          <a:p>
            <a:pPr algn="just">
              <a:buNone/>
            </a:pPr>
            <a:r>
              <a:rPr lang="en-US" b="1" dirty="0" smtClean="0"/>
              <a:t>Disadvantages</a:t>
            </a:r>
          </a:p>
          <a:p>
            <a:pPr algn="just"/>
            <a:r>
              <a:rPr lang="en-US" dirty="0" smtClean="0"/>
              <a:t>Difficult to carry and store.</a:t>
            </a:r>
          </a:p>
          <a:p>
            <a:pPr algn="just"/>
            <a:r>
              <a:rPr lang="en-US" dirty="0" smtClean="0"/>
              <a:t>Lack of uniformity and divisibility.</a:t>
            </a:r>
          </a:p>
          <a:p>
            <a:pPr algn="just"/>
            <a:r>
              <a:rPr lang="en-US" dirty="0" smtClean="0"/>
              <a:t>Not convenient for large transactions.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2. Metallic 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en-US" b="1" dirty="0" smtClean="0"/>
              <a:t>Metallic money</a:t>
            </a:r>
            <a:r>
              <a:rPr lang="en-US" dirty="0" smtClean="0"/>
              <a:t> refers to money made of metals such as </a:t>
            </a:r>
            <a:r>
              <a:rPr lang="en-US" b="1" dirty="0" smtClean="0"/>
              <a:t>gold, silver, copper, or nickel</a:t>
            </a:r>
            <a:r>
              <a:rPr lang="en-US" dirty="0" smtClean="0"/>
              <a:t>. It usually appears in the form of coins.</a:t>
            </a:r>
          </a:p>
          <a:p>
            <a:pPr algn="just">
              <a:buNone/>
            </a:pPr>
            <a:r>
              <a:rPr lang="en-US" b="1" dirty="0" smtClean="0"/>
              <a:t>Types of Metallic Money</a:t>
            </a:r>
          </a:p>
          <a:p>
            <a:pPr algn="just"/>
            <a:r>
              <a:rPr lang="en-US" b="1" dirty="0" smtClean="0"/>
              <a:t>Full-bodied money</a:t>
            </a:r>
            <a:r>
              <a:rPr lang="en-US" dirty="0" smtClean="0"/>
              <a:t> – The face value of the coin equals the value of the metal it contains.</a:t>
            </a:r>
          </a:p>
          <a:p>
            <a:pPr algn="just"/>
            <a:r>
              <a:rPr lang="en-US" b="1" dirty="0" smtClean="0"/>
              <a:t>Token money</a:t>
            </a:r>
            <a:r>
              <a:rPr lang="en-US" dirty="0" smtClean="0"/>
              <a:t> – The face value is greater than the intrinsic value of the metal.</a:t>
            </a:r>
          </a:p>
          <a:p>
            <a:pPr algn="just">
              <a:buNone/>
            </a:pPr>
            <a:r>
              <a:rPr lang="en-US" b="1" dirty="0" smtClean="0"/>
              <a:t>Examples</a:t>
            </a:r>
          </a:p>
          <a:p>
            <a:pPr algn="just"/>
            <a:r>
              <a:rPr lang="en-US" dirty="0" smtClean="0"/>
              <a:t>Gold coins</a:t>
            </a:r>
          </a:p>
          <a:p>
            <a:pPr algn="just"/>
            <a:r>
              <a:rPr lang="en-US" dirty="0" smtClean="0"/>
              <a:t>Silver coins</a:t>
            </a:r>
          </a:p>
          <a:p>
            <a:pPr algn="just"/>
            <a:r>
              <a:rPr lang="en-US" dirty="0" smtClean="0"/>
              <a:t>Copper coins</a:t>
            </a:r>
          </a:p>
          <a:p>
            <a:pPr algn="just">
              <a:buNone/>
            </a:pPr>
            <a:r>
              <a:rPr lang="en-US" b="1" dirty="0" smtClean="0"/>
              <a:t>Advantages</a:t>
            </a:r>
          </a:p>
          <a:p>
            <a:pPr algn="just"/>
            <a:r>
              <a:rPr lang="en-US" dirty="0" smtClean="0"/>
              <a:t>Durable and long-lasting.</a:t>
            </a:r>
          </a:p>
          <a:p>
            <a:pPr algn="just"/>
            <a:r>
              <a:rPr lang="en-US" dirty="0" smtClean="0"/>
              <a:t>Easy to divide into smaller units.</a:t>
            </a:r>
          </a:p>
          <a:p>
            <a:pPr algn="just"/>
            <a:r>
              <a:rPr lang="en-US" dirty="0" smtClean="0"/>
              <a:t>Widely accepted.</a:t>
            </a:r>
          </a:p>
          <a:p>
            <a:pPr algn="just">
              <a:buNone/>
            </a:pPr>
            <a:r>
              <a:rPr lang="en-US" b="1" dirty="0" smtClean="0"/>
              <a:t>Disadvantages</a:t>
            </a:r>
          </a:p>
          <a:p>
            <a:pPr algn="just"/>
            <a:r>
              <a:rPr lang="en-US" dirty="0" smtClean="0"/>
              <a:t>Heavy to carry.</a:t>
            </a:r>
          </a:p>
          <a:p>
            <a:pPr algn="just"/>
            <a:r>
              <a:rPr lang="en-US" dirty="0" smtClean="0"/>
              <a:t>Costly to produce.</a:t>
            </a:r>
          </a:p>
          <a:p>
            <a:pPr algn="just"/>
            <a:r>
              <a:rPr lang="en-US" dirty="0" smtClean="0"/>
              <a:t>Limited supply of metals.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3. Paper 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en-US" b="1" dirty="0" smtClean="0"/>
              <a:t>Paper money</a:t>
            </a:r>
            <a:r>
              <a:rPr lang="en-US" dirty="0" smtClean="0"/>
              <a:t> consists of currency notes issued by the government or the central bank of a country.</a:t>
            </a:r>
          </a:p>
          <a:p>
            <a:pPr algn="just">
              <a:buNone/>
            </a:pPr>
            <a:r>
              <a:rPr lang="en-US" dirty="0" smtClean="0"/>
              <a:t>In India, paper currency is issued by the Reserve Bank of India.</a:t>
            </a:r>
          </a:p>
          <a:p>
            <a:pPr algn="just">
              <a:buNone/>
            </a:pPr>
            <a:r>
              <a:rPr lang="en-US" b="1" dirty="0" smtClean="0"/>
              <a:t>Types of Paper Money</a:t>
            </a:r>
          </a:p>
          <a:p>
            <a:pPr algn="just"/>
            <a:r>
              <a:rPr lang="en-US" b="1" dirty="0" smtClean="0"/>
              <a:t>Representative paper money</a:t>
            </a:r>
            <a:r>
              <a:rPr lang="en-US" dirty="0" smtClean="0"/>
              <a:t> – Fully backed by gold or silver reserves.</a:t>
            </a:r>
          </a:p>
          <a:p>
            <a:pPr algn="just"/>
            <a:r>
              <a:rPr lang="en-US" b="1" dirty="0" smtClean="0"/>
              <a:t>Convertible paper money</a:t>
            </a:r>
            <a:r>
              <a:rPr lang="en-US" dirty="0" smtClean="0"/>
              <a:t> – Can be converted into gold or silver on demand.</a:t>
            </a:r>
          </a:p>
          <a:p>
            <a:pPr algn="just"/>
            <a:r>
              <a:rPr lang="en-US" b="1" dirty="0" smtClean="0"/>
              <a:t>Inconvertible paper money (Fiat money)</a:t>
            </a:r>
            <a:r>
              <a:rPr lang="en-US" dirty="0" smtClean="0"/>
              <a:t> – Cannot be converted into precious metals; value comes from government authority.</a:t>
            </a:r>
          </a:p>
          <a:p>
            <a:pPr algn="just">
              <a:buNone/>
            </a:pPr>
            <a:r>
              <a:rPr lang="en-US" b="1" dirty="0" smtClean="0"/>
              <a:t>Advantages</a:t>
            </a:r>
          </a:p>
          <a:p>
            <a:pPr algn="just"/>
            <a:r>
              <a:rPr lang="en-US" dirty="0" smtClean="0"/>
              <a:t>Lightweight and easy to carry.</a:t>
            </a:r>
          </a:p>
          <a:p>
            <a:pPr algn="just"/>
            <a:r>
              <a:rPr lang="en-US" dirty="0" smtClean="0"/>
              <a:t>Convenient for large transactions.</a:t>
            </a:r>
          </a:p>
          <a:p>
            <a:pPr algn="just"/>
            <a:r>
              <a:rPr lang="en-US" dirty="0" smtClean="0"/>
              <a:t>Economical to produce compared to metal coins.</a:t>
            </a:r>
          </a:p>
          <a:p>
            <a:pPr algn="just">
              <a:buNone/>
            </a:pPr>
            <a:r>
              <a:rPr lang="en-US" b="1" dirty="0" smtClean="0"/>
              <a:t>Disadvantages</a:t>
            </a:r>
          </a:p>
          <a:p>
            <a:pPr algn="just"/>
            <a:r>
              <a:rPr lang="en-US" dirty="0" smtClean="0"/>
              <a:t>Can lose value due to inflation.</a:t>
            </a:r>
          </a:p>
          <a:p>
            <a:pPr algn="just"/>
            <a:r>
              <a:rPr lang="en-US" dirty="0" smtClean="0"/>
              <a:t>Can be damaged easily.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4. Credit 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n-US" b="1" dirty="0" smtClean="0"/>
              <a:t>Credit money</a:t>
            </a:r>
            <a:r>
              <a:rPr lang="en-US" dirty="0" smtClean="0"/>
              <a:t> refers to money that represents a </a:t>
            </a:r>
            <a:r>
              <a:rPr lang="en-US" b="1" dirty="0" smtClean="0"/>
              <a:t>claim or promise to pay</a:t>
            </a:r>
            <a:r>
              <a:rPr lang="en-US" dirty="0" smtClean="0"/>
              <a:t> in the future. It is widely used in modern banking systems.</a:t>
            </a:r>
          </a:p>
          <a:p>
            <a:pPr algn="just">
              <a:buNone/>
            </a:pPr>
            <a:r>
              <a:rPr lang="en-US" b="1" dirty="0" smtClean="0"/>
              <a:t>Examples</a:t>
            </a:r>
          </a:p>
          <a:p>
            <a:pPr algn="just"/>
            <a:r>
              <a:rPr lang="en-US" dirty="0" err="1" smtClean="0"/>
              <a:t>Cheques</a:t>
            </a:r>
            <a:endParaRPr lang="en-US" dirty="0" smtClean="0"/>
          </a:p>
          <a:p>
            <a:pPr algn="just"/>
            <a:r>
              <a:rPr lang="en-US" dirty="0" smtClean="0"/>
              <a:t>Bills of exchange</a:t>
            </a:r>
          </a:p>
          <a:p>
            <a:pPr algn="just"/>
            <a:r>
              <a:rPr lang="en-US" dirty="0" smtClean="0"/>
              <a:t>Promissory notes</a:t>
            </a:r>
          </a:p>
          <a:p>
            <a:pPr algn="just"/>
            <a:r>
              <a:rPr lang="en-US" dirty="0" smtClean="0"/>
              <a:t>Bank drafts</a:t>
            </a:r>
          </a:p>
          <a:p>
            <a:pPr algn="just">
              <a:buNone/>
            </a:pPr>
            <a:r>
              <a:rPr lang="en-US" b="1" dirty="0" smtClean="0"/>
              <a:t>Advantages</a:t>
            </a:r>
          </a:p>
          <a:p>
            <a:pPr algn="just"/>
            <a:r>
              <a:rPr lang="en-US" dirty="0" smtClean="0"/>
              <a:t>Convenient for large transactions.</a:t>
            </a:r>
          </a:p>
          <a:p>
            <a:pPr algn="just"/>
            <a:r>
              <a:rPr lang="en-US" dirty="0" smtClean="0"/>
              <a:t>Reduces the need to carry cash.</a:t>
            </a:r>
          </a:p>
          <a:p>
            <a:pPr algn="just"/>
            <a:r>
              <a:rPr lang="en-US" dirty="0" smtClean="0"/>
              <a:t>Facilitates business and trade.</a:t>
            </a:r>
          </a:p>
          <a:p>
            <a:pPr algn="just">
              <a:buNone/>
            </a:pPr>
            <a:r>
              <a:rPr lang="en-US" b="1" dirty="0" smtClean="0"/>
              <a:t>Disadvantages</a:t>
            </a:r>
          </a:p>
          <a:p>
            <a:pPr algn="just"/>
            <a:r>
              <a:rPr lang="en-US" dirty="0" smtClean="0"/>
              <a:t>Requires trust between parties.</a:t>
            </a:r>
          </a:p>
          <a:p>
            <a:pPr algn="just"/>
            <a:r>
              <a:rPr lang="en-US" dirty="0" smtClean="0"/>
              <a:t>Risk of default or dishonor.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5. Bank 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en-US" b="1" dirty="0" smtClean="0"/>
              <a:t>Bank money</a:t>
            </a:r>
            <a:r>
              <a:rPr lang="en-US" dirty="0" smtClean="0"/>
              <a:t> refers to money held in bank deposits that can be transferred through banking instruments.</a:t>
            </a:r>
          </a:p>
          <a:p>
            <a:pPr algn="just">
              <a:buNone/>
            </a:pPr>
            <a:r>
              <a:rPr lang="en-US" b="1" dirty="0" smtClean="0"/>
              <a:t>Types</a:t>
            </a:r>
          </a:p>
          <a:p>
            <a:pPr algn="just"/>
            <a:r>
              <a:rPr lang="en-US" dirty="0" smtClean="0"/>
              <a:t>Demand deposits</a:t>
            </a:r>
          </a:p>
          <a:p>
            <a:pPr algn="just"/>
            <a:r>
              <a:rPr lang="en-US" dirty="0" smtClean="0"/>
              <a:t>Savings deposits</a:t>
            </a:r>
          </a:p>
          <a:p>
            <a:pPr algn="just"/>
            <a:r>
              <a:rPr lang="en-US" dirty="0" smtClean="0"/>
              <a:t>Current account balances</a:t>
            </a:r>
          </a:p>
          <a:p>
            <a:pPr algn="just"/>
            <a:r>
              <a:rPr lang="en-US" dirty="0" smtClean="0"/>
              <a:t>These funds can be used through </a:t>
            </a:r>
            <a:r>
              <a:rPr lang="en-US" b="1" dirty="0" err="1" smtClean="0"/>
              <a:t>cheques</a:t>
            </a:r>
            <a:r>
              <a:rPr lang="en-US" b="1" dirty="0" smtClean="0"/>
              <a:t>, debit cards, and online transfers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b="1" dirty="0" smtClean="0"/>
              <a:t>Advantages</a:t>
            </a:r>
          </a:p>
          <a:p>
            <a:pPr algn="just"/>
            <a:r>
              <a:rPr lang="en-US" dirty="0" smtClean="0"/>
              <a:t>Safe and secure.</a:t>
            </a:r>
          </a:p>
          <a:p>
            <a:pPr algn="just"/>
            <a:r>
              <a:rPr lang="en-US" dirty="0" smtClean="0"/>
              <a:t>Easy transfer between accounts.</a:t>
            </a:r>
          </a:p>
          <a:p>
            <a:pPr algn="just"/>
            <a:r>
              <a:rPr lang="en-US" dirty="0" smtClean="0"/>
              <a:t>Supports modern financial transactions.</a:t>
            </a:r>
          </a:p>
          <a:p>
            <a:pPr algn="just">
              <a:buNone/>
            </a:pPr>
            <a:r>
              <a:rPr lang="en-US" b="1" dirty="0" smtClean="0"/>
              <a:t>Disadvantages</a:t>
            </a:r>
          </a:p>
          <a:p>
            <a:pPr algn="just"/>
            <a:r>
              <a:rPr lang="en-US" dirty="0" smtClean="0"/>
              <a:t>Requires banking infrastructure.</a:t>
            </a:r>
          </a:p>
          <a:p>
            <a:pPr algn="just"/>
            <a:r>
              <a:rPr lang="en-US" dirty="0" smtClean="0"/>
              <a:t>Access depends on financial literacy and banking services.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6. Digital or Electronic 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en-US" b="1" dirty="0" smtClean="0"/>
              <a:t>Digital money</a:t>
            </a:r>
            <a:r>
              <a:rPr lang="en-US" dirty="0" smtClean="0"/>
              <a:t> is the most modern form of money. It exists in electronic form and is used through computers or mobile devices.</a:t>
            </a:r>
          </a:p>
          <a:p>
            <a:pPr algn="just">
              <a:buNone/>
            </a:pPr>
            <a:r>
              <a:rPr lang="en-US" b="1" dirty="0" smtClean="0"/>
              <a:t>Examples</a:t>
            </a:r>
          </a:p>
          <a:p>
            <a:pPr algn="just"/>
            <a:r>
              <a:rPr lang="en-US" dirty="0" smtClean="0"/>
              <a:t>Online banking transfers</a:t>
            </a:r>
          </a:p>
          <a:p>
            <a:pPr algn="just"/>
            <a:r>
              <a:rPr lang="en-US" dirty="0" smtClean="0"/>
              <a:t>Mobile wallets</a:t>
            </a:r>
          </a:p>
          <a:p>
            <a:pPr algn="just"/>
            <a:r>
              <a:rPr lang="en-US" dirty="0" smtClean="0"/>
              <a:t>UPI payments</a:t>
            </a:r>
          </a:p>
          <a:p>
            <a:pPr algn="just"/>
            <a:r>
              <a:rPr lang="en-US" dirty="0" smtClean="0"/>
              <a:t>Digital currencies</a:t>
            </a:r>
          </a:p>
          <a:p>
            <a:pPr algn="just"/>
            <a:r>
              <a:rPr lang="en-US" dirty="0" smtClean="0"/>
              <a:t>In India, digital payments are supported by organizations like the National Payments Corporation of India.</a:t>
            </a:r>
          </a:p>
          <a:p>
            <a:pPr algn="just">
              <a:buNone/>
            </a:pPr>
            <a:r>
              <a:rPr lang="en-US" b="1" dirty="0" smtClean="0"/>
              <a:t>Advantages</a:t>
            </a:r>
          </a:p>
          <a:p>
            <a:pPr algn="just"/>
            <a:r>
              <a:rPr lang="en-US" dirty="0" smtClean="0"/>
              <a:t>Very fast and convenient.</a:t>
            </a:r>
          </a:p>
          <a:p>
            <a:pPr algn="just"/>
            <a:r>
              <a:rPr lang="en-US" dirty="0" smtClean="0"/>
              <a:t>Reduces the need for physical cash.</a:t>
            </a:r>
          </a:p>
          <a:p>
            <a:pPr algn="just"/>
            <a:r>
              <a:rPr lang="en-US" dirty="0" smtClean="0"/>
              <a:t>Enables online transactions.</a:t>
            </a:r>
          </a:p>
          <a:p>
            <a:pPr algn="just">
              <a:buNone/>
            </a:pPr>
            <a:r>
              <a:rPr lang="en-US" b="1" dirty="0" smtClean="0"/>
              <a:t>Disadvantages</a:t>
            </a:r>
          </a:p>
          <a:p>
            <a:pPr algn="just"/>
            <a:r>
              <a:rPr lang="en-US" dirty="0" smtClean="0"/>
              <a:t>Requires internet access and technology.</a:t>
            </a:r>
          </a:p>
          <a:p>
            <a:pPr algn="just"/>
            <a:r>
              <a:rPr lang="en-US" dirty="0" smtClean="0"/>
              <a:t>Risk of cyber fraud and hacking.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The concept of money has evolved from </a:t>
            </a:r>
            <a:r>
              <a:rPr lang="en-US" b="1" dirty="0" smtClean="0"/>
              <a:t>commodity money to digital money</a:t>
            </a:r>
            <a:r>
              <a:rPr lang="en-US" dirty="0" smtClean="0"/>
              <a:t> as economies developed and technology advanced. Each type of money has its own advantages and limitations, but all serve the main functions of money—</a:t>
            </a:r>
            <a:r>
              <a:rPr lang="en-US" b="1" dirty="0" smtClean="0"/>
              <a:t>medium of exchange, unit of account, store of value, and standard of deferred payment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</TotalTime>
  <Words>615</Words>
  <Application>Microsoft Office PowerPoint</Application>
  <PresentationFormat>On-screen Show (4:3)</PresentationFormat>
  <Paragraphs>96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Civic</vt:lpstr>
      <vt:lpstr>TYPES OF MONEY</vt:lpstr>
      <vt:lpstr>1. Commodity Money</vt:lpstr>
      <vt:lpstr>2. Metallic Money</vt:lpstr>
      <vt:lpstr>3. Paper Money</vt:lpstr>
      <vt:lpstr>4. Credit Money</vt:lpstr>
      <vt:lpstr>5. Bank Money</vt:lpstr>
      <vt:lpstr>6. Digital or Electronic Money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MONEY</dc:title>
  <dc:creator>Hp</dc:creator>
  <cp:lastModifiedBy>Hp</cp:lastModifiedBy>
  <cp:revision>1</cp:revision>
  <dcterms:created xsi:type="dcterms:W3CDTF">2026-03-09T13:08:23Z</dcterms:created>
  <dcterms:modified xsi:type="dcterms:W3CDTF">2026-03-09T13:14:34Z</dcterms:modified>
</cp:coreProperties>
</file>